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4" r:id="rId4"/>
    <p:sldId id="265" r:id="rId5"/>
    <p:sldId id="268" r:id="rId6"/>
    <p:sldId id="272" r:id="rId7"/>
    <p:sldId id="269" r:id="rId8"/>
    <p:sldId id="270" r:id="rId9"/>
    <p:sldId id="271" r:id="rId10"/>
    <p:sldId id="258" r:id="rId11"/>
    <p:sldId id="260" r:id="rId12"/>
    <p:sldId id="259" r:id="rId13"/>
    <p:sldId id="273" r:id="rId14"/>
    <p:sldId id="261" r:id="rId15"/>
  </p:sldIdLst>
  <p:sldSz cx="12192000" cy="6858000"/>
  <p:notesSz cx="6858000" cy="9144000"/>
  <p:defaultTextStyle>
    <a:defPPr>
      <a:defRPr lang="en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48"/>
  </p:normalViewPr>
  <p:slideViewPr>
    <p:cSldViewPr snapToGrid="0" snapToObjects="1">
      <p:cViewPr varScale="1">
        <p:scale>
          <a:sx n="117" d="100"/>
          <a:sy n="117" d="100"/>
        </p:scale>
        <p:origin x="36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697E4F-26BB-2615-395F-4669CB5B00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35EA0E5-4F74-5A03-C910-BA3ABD67B8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705756-4BEA-8440-2934-EBD0CF5558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4B59A-45BD-4141-95B9-310FCD2C582F}" type="datetimeFigureOut">
              <a:rPr lang="en-CN" smtClean="0"/>
              <a:t>2023/2/20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A8C8F0-29A8-14B1-1E60-55CBBDC25B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0933B1-E548-9753-6196-56EEA8828F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4DFB4-5CB7-E849-A403-5FE5A1C8D18E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369766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789684-ACB5-FD81-B64A-DA949CFF7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CDE086-15B0-0BB0-3826-2E1734F7C1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45D2EA-EE63-992E-BC8E-4FA3D556E0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4B59A-45BD-4141-95B9-310FCD2C582F}" type="datetimeFigureOut">
              <a:rPr lang="en-CN" smtClean="0"/>
              <a:t>2023/2/20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A4D354-64C4-B5D4-6C7E-47F95D4996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278319-EC8D-3AF8-3055-0FE0452CB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4DFB4-5CB7-E849-A403-5FE5A1C8D18E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0750158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B73B2B3-7D4E-E233-CF7E-C63E82A5203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202D72A-646F-9D53-735F-1421C9A9B1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FF7A7E-A2F0-D348-A775-7FC7848531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4B59A-45BD-4141-95B9-310FCD2C582F}" type="datetimeFigureOut">
              <a:rPr lang="en-CN" smtClean="0"/>
              <a:t>2023/2/20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846E6D-2651-2AF9-DA1B-1CEC68677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9DB031-190A-F8A2-FFBD-BF41CF7E9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4DFB4-5CB7-E849-A403-5FE5A1C8D18E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120699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C1DE3-83BE-1005-9BEA-36600D103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996CB5-4135-B8B1-187D-5ADBE17728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BEE42B-9186-B985-2CD0-0D0A935D50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4B59A-45BD-4141-95B9-310FCD2C582F}" type="datetimeFigureOut">
              <a:rPr lang="en-CN" smtClean="0"/>
              <a:t>2023/2/20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949EE7-376C-8748-7F36-513639EDEA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9500AC-1236-DD97-170C-B2783D91F5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4DFB4-5CB7-E849-A403-5FE5A1C8D18E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3567966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8C54A8-A452-1E24-30AE-3EC709552B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0E505A-6716-89D9-6572-7F999E57F2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CA9B92-6BC6-0EFB-12B3-887C6FA7C2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4B59A-45BD-4141-95B9-310FCD2C582F}" type="datetimeFigureOut">
              <a:rPr lang="en-CN" smtClean="0"/>
              <a:t>2023/2/20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4C9EF3-1A47-F549-A2A0-7D2A006481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666C8C-E779-E3A4-D574-F8BC76B611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4DFB4-5CB7-E849-A403-5FE5A1C8D18E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2747183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CCD82-4958-4617-4F9F-17EB9ADA4D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8B2C87-3705-89BC-CD74-31334241EF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9A181A-8F1D-591E-94F1-A7B8A3AA3C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78A791-CC1E-DE9E-1F9C-262C27A442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4B59A-45BD-4141-95B9-310FCD2C582F}" type="datetimeFigureOut">
              <a:rPr lang="en-CN" smtClean="0"/>
              <a:t>2023/2/20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E2F34B-B61D-FC9B-11F9-7B8A4EB339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C11D46-3A7E-4D14-DE1D-A14454A71F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4DFB4-5CB7-E849-A403-5FE5A1C8D18E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352076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DD5FB-766B-AFE3-8927-4F92B5818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AF59AF-75EC-6F92-10A8-D09C7D5751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F72747-683F-B65E-90A2-A1077C5692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78EB0DB-9D8D-C49C-415A-0025813591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D06BA3A-2533-6E06-CE7A-D62A8B463D6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2A067E7-9993-AC8F-E2C8-477FCAF12B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4B59A-45BD-4141-95B9-310FCD2C582F}" type="datetimeFigureOut">
              <a:rPr lang="en-CN" smtClean="0"/>
              <a:t>2023/2/20</a:t>
            </a:fld>
            <a:endParaRPr lang="en-C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D827078-533D-06DE-87AF-81FD88ECA8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EAE5B9A-0364-4C78-E86D-FC612F747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4DFB4-5CB7-E849-A403-5FE5A1C8D18E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8950887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ECE7E0-4F7D-55AF-8428-2C56FEEFC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5B29A-04A4-6402-5EA0-E8F2809115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4B59A-45BD-4141-95B9-310FCD2C582F}" type="datetimeFigureOut">
              <a:rPr lang="en-CN" smtClean="0"/>
              <a:t>2023/2/20</a:t>
            </a:fld>
            <a:endParaRPr lang="en-C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DF97B7-551B-7924-3E3A-27A0C1FF5A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A12EF1-F8CA-B264-4988-48D28976EF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4DFB4-5CB7-E849-A403-5FE5A1C8D18E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2027580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9F99592-541C-CA3D-A62E-8F1070A327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4B59A-45BD-4141-95B9-310FCD2C582F}" type="datetimeFigureOut">
              <a:rPr lang="en-CN" smtClean="0"/>
              <a:t>2023/2/20</a:t>
            </a:fld>
            <a:endParaRPr lang="en-C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4ABFC05-24F9-ADF3-4066-F534A11CBC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D6889A-4F98-8F01-CA2C-018129DB42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4DFB4-5CB7-E849-A403-5FE5A1C8D18E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4698357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259E16-28DB-3B01-4A57-EACF209716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9B76FB-96FC-1FCE-7BBC-D46C35DEA7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3826F9-1732-B415-A944-736EDE5CE4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99E6C3-1169-6F82-B2EB-9BD9D56AA4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4B59A-45BD-4141-95B9-310FCD2C582F}" type="datetimeFigureOut">
              <a:rPr lang="en-CN" smtClean="0"/>
              <a:t>2023/2/20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79A7D1-936F-D9E7-3CB8-8BA724DEF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6D201E-35A3-62ED-0C23-3CDB8B3C54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4DFB4-5CB7-E849-A403-5FE5A1C8D18E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9598786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0BDF0-F766-40BE-AD8B-917C3FA9E7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BA951E2-E11A-02E8-2B7A-953EAD86D23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1E1D3A-E8DA-B4F0-76A8-354EC8394E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CD0C6E-AEFE-519E-2BFB-F4C0ACE58F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4B59A-45BD-4141-95B9-310FCD2C582F}" type="datetimeFigureOut">
              <a:rPr lang="en-CN" smtClean="0"/>
              <a:t>2023/2/20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971968-EA52-FC34-C695-D19A676A6A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77C0E7-6A1E-4396-3E52-94F079596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4DFB4-5CB7-E849-A403-5FE5A1C8D18E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8547738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737BBF2-579A-5751-D5FE-F15CD28E0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7FF98C-C34F-6D39-0895-9D86A45A4E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4575AC-5E89-60E8-1089-763E53B3BB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F4B59A-45BD-4141-95B9-310FCD2C582F}" type="datetimeFigureOut">
              <a:rPr lang="en-CN" smtClean="0"/>
              <a:t>2023/2/20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421342-E05B-AFC4-F2D2-9E19D5084F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680695-91A0-5276-EC14-CF38E1ABC9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94DFB4-5CB7-E849-A403-5FE5A1C8D18E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4949527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3EA7A19-87D4-7B98-EE7B-99531901415C}"/>
              </a:ext>
            </a:extLst>
          </p:cNvPr>
          <p:cNvSpPr txBox="1"/>
          <p:nvPr/>
        </p:nvSpPr>
        <p:spPr>
          <a:xfrm>
            <a:off x="1417982" y="2594886"/>
            <a:ext cx="9568070" cy="19903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</a:pPr>
            <a:r>
              <a:rPr lang="en-CN" sz="3200" b="1" dirty="0">
                <a:effectLst/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Predicting and Clustering Bird Migration Patterns Across Americas</a:t>
            </a:r>
          </a:p>
          <a:p>
            <a:pPr>
              <a:lnSpc>
                <a:spcPct val="115000"/>
              </a:lnSpc>
            </a:pPr>
            <a:endParaRPr lang="en-CN" sz="2400" dirty="0"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ctr">
              <a:lnSpc>
                <a:spcPct val="115000"/>
              </a:lnSpc>
            </a:pPr>
            <a:r>
              <a:rPr lang="en-CN" sz="1800" b="1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Team</a:t>
            </a:r>
            <a:r>
              <a:rPr lang="en-CN" sz="1800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: Yangkang Chen, Dean Lawrence </a:t>
            </a:r>
            <a:endParaRPr lang="en-CN" sz="2400" dirty="0"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603465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F12839F-5405-FCB6-5F6E-CF1D73AE7A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321" y="373821"/>
            <a:ext cx="3996184" cy="29392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F4F7F15-FD15-5D42-C452-DA84851C3B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1531" y="373821"/>
            <a:ext cx="3909311" cy="29392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919EEB2-4865-06B5-0B9B-D2A62D7B9B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322" y="3485322"/>
            <a:ext cx="3996184" cy="302453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3D13DDB-2D60-C828-5566-45C298AFE7E2}"/>
              </a:ext>
            </a:extLst>
          </p:cNvPr>
          <p:cNvSpPr txBox="1"/>
          <p:nvPr/>
        </p:nvSpPr>
        <p:spPr>
          <a:xfrm>
            <a:off x="5764695" y="4474369"/>
            <a:ext cx="53607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3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3 ensembles as an example</a:t>
            </a:r>
          </a:p>
        </p:txBody>
      </p:sp>
    </p:spTree>
    <p:extLst>
      <p:ext uri="{BB962C8B-B14F-4D97-AF65-F5344CB8AC3E}">
        <p14:creationId xmlns:p14="http://schemas.microsoft.com/office/powerpoint/2010/main" val="27093819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92901F5-16E1-3D04-7CC0-CC655E0D44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043" y="430143"/>
            <a:ext cx="3898514" cy="29988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DEF015D-3C6F-62B3-25CC-E9B76C84D6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3151" y="430143"/>
            <a:ext cx="3940358" cy="29988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1579B81-7797-93A7-3D18-486AA0F976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043" y="3429000"/>
            <a:ext cx="3940358" cy="30078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11C221F-52B0-F822-52FE-FA0C00456D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93151" y="3438939"/>
            <a:ext cx="3940358" cy="299214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CB1BD00-CEA2-A61B-0D73-4A9ECB4E345D}"/>
              </a:ext>
            </a:extLst>
          </p:cNvPr>
          <p:cNvSpPr txBox="1"/>
          <p:nvPr/>
        </p:nvSpPr>
        <p:spPr>
          <a:xfrm>
            <a:off x="9056287" y="2967335"/>
            <a:ext cx="25576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ROC-AUC score increase with ensemble fold</a:t>
            </a:r>
          </a:p>
        </p:txBody>
      </p:sp>
    </p:spTree>
    <p:extLst>
      <p:ext uri="{BB962C8B-B14F-4D97-AF65-F5344CB8AC3E}">
        <p14:creationId xmlns:p14="http://schemas.microsoft.com/office/powerpoint/2010/main" val="35325903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D5891CB-06B5-D09E-2075-66EC85CB2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77186"/>
            <a:ext cx="12192000" cy="5103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0512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EEFF63E-F649-D4CE-AFF5-736C14C9DE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4346398"/>
              </p:ext>
            </p:extLst>
          </p:nvPr>
        </p:nvGraphicFramePr>
        <p:xfrm>
          <a:off x="1618974" y="1224537"/>
          <a:ext cx="8954052" cy="44089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92342">
                  <a:extLst>
                    <a:ext uri="{9D8B030D-6E8A-4147-A177-3AD203B41FA5}">
                      <a16:colId xmlns:a16="http://schemas.microsoft.com/office/drawing/2014/main" val="3097740983"/>
                    </a:ext>
                  </a:extLst>
                </a:gridCol>
                <a:gridCol w="1492342">
                  <a:extLst>
                    <a:ext uri="{9D8B030D-6E8A-4147-A177-3AD203B41FA5}">
                      <a16:colId xmlns:a16="http://schemas.microsoft.com/office/drawing/2014/main" val="2071351986"/>
                    </a:ext>
                  </a:extLst>
                </a:gridCol>
                <a:gridCol w="1492342">
                  <a:extLst>
                    <a:ext uri="{9D8B030D-6E8A-4147-A177-3AD203B41FA5}">
                      <a16:colId xmlns:a16="http://schemas.microsoft.com/office/drawing/2014/main" val="520578633"/>
                    </a:ext>
                  </a:extLst>
                </a:gridCol>
                <a:gridCol w="1492342">
                  <a:extLst>
                    <a:ext uri="{9D8B030D-6E8A-4147-A177-3AD203B41FA5}">
                      <a16:colId xmlns:a16="http://schemas.microsoft.com/office/drawing/2014/main" val="645426653"/>
                    </a:ext>
                  </a:extLst>
                </a:gridCol>
                <a:gridCol w="1492342">
                  <a:extLst>
                    <a:ext uri="{9D8B030D-6E8A-4147-A177-3AD203B41FA5}">
                      <a16:colId xmlns:a16="http://schemas.microsoft.com/office/drawing/2014/main" val="1343408677"/>
                    </a:ext>
                  </a:extLst>
                </a:gridCol>
                <a:gridCol w="1492342">
                  <a:extLst>
                    <a:ext uri="{9D8B030D-6E8A-4147-A177-3AD203B41FA5}">
                      <a16:colId xmlns:a16="http://schemas.microsoft.com/office/drawing/2014/main" val="429674243"/>
                    </a:ext>
                  </a:extLst>
                </a:gridCol>
              </a:tblGrid>
              <a:tr h="695765">
                <a:tc>
                  <a:txBody>
                    <a:bodyPr/>
                    <a:lstStyle/>
                    <a:p>
                      <a:r>
                        <a:rPr lang="en-CN" dirty="0"/>
                        <a:t>Location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dirty="0"/>
                        <a:t>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dirty="0"/>
                        <a:t>Sp1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dirty="0"/>
                        <a:t>Sp2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dirty="0"/>
                        <a:t>Sp3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dirty="0"/>
                        <a:t>Sp4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9462701"/>
                  </a:ext>
                </a:extLst>
              </a:tr>
              <a:tr h="930100">
                <a:tc>
                  <a:txBody>
                    <a:bodyPr/>
                    <a:lstStyle/>
                    <a:p>
                      <a:r>
                        <a:rPr lang="en-CN" dirty="0"/>
                        <a:t>(or longitude, latitude)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dirty="0"/>
                        <a:t>(date)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035504"/>
                  </a:ext>
                </a:extLst>
              </a:tr>
              <a:tr h="695765">
                <a:tc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7913380"/>
                  </a:ext>
                </a:extLst>
              </a:tr>
              <a:tr h="695765">
                <a:tc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2549892"/>
                  </a:ext>
                </a:extLst>
              </a:tr>
              <a:tr h="695765">
                <a:tc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1264903"/>
                  </a:ext>
                </a:extLst>
              </a:tr>
              <a:tr h="695765">
                <a:tc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91147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936080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58AF2-8A16-EC6A-535D-DC91BC262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>
                <a:latin typeface="NanumGothic" panose="020D0604000000000000" pitchFamily="34" charset="-127"/>
                <a:ea typeface="NanumGothic" panose="020D0604000000000000" pitchFamily="34" charset="-127"/>
              </a:rPr>
              <a:t>Next week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A7D914-6943-5DD8-27CD-251F04B558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N" dirty="0">
                <a:latin typeface="NanumGothic" panose="020D0604000000000000" pitchFamily="34" charset="-127"/>
                <a:ea typeface="NanumGothic" panose="020D0604000000000000" pitchFamily="34" charset="-127"/>
              </a:rPr>
              <a:t>Finish and summarize supervised learning part</a:t>
            </a:r>
          </a:p>
          <a:p>
            <a:r>
              <a:rPr lang="en-CN" dirty="0">
                <a:latin typeface="NanumGothic" panose="020D0604000000000000" pitchFamily="34" charset="-127"/>
                <a:ea typeface="NanumGothic" panose="020D0604000000000000" pitchFamily="34" charset="-127"/>
              </a:rPr>
              <a:t>Solve the unsupervised learning part</a:t>
            </a:r>
          </a:p>
        </p:txBody>
      </p:sp>
    </p:spTree>
    <p:extLst>
      <p:ext uri="{BB962C8B-B14F-4D97-AF65-F5344CB8AC3E}">
        <p14:creationId xmlns:p14="http://schemas.microsoft.com/office/powerpoint/2010/main" val="33976596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">
            <a:extLst>
              <a:ext uri="{FF2B5EF4-FFF2-40B4-BE49-F238E27FC236}">
                <a16:creationId xmlns:a16="http://schemas.microsoft.com/office/drawing/2014/main" id="{DA6D14A5-78E6-F7BD-540F-F71DEDC9F5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610494"/>
            <a:ext cx="10515599" cy="93268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="b" anchorCtr="0" compatLnSpc="1">
            <a:prstTxWarp prst="textNoShape">
              <a:avLst/>
            </a:prstTxWarp>
            <a:normAutofit/>
          </a:bodyPr>
          <a:lstStyle/>
          <a:p>
            <a:pPr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kumimoji="0" lang="en-US" altLang="en-CN" sz="4800" b="1" i="0" strike="noStrike" kern="1200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  <a:cs typeface="+mj-cs"/>
              </a:rPr>
              <a:t>Team Plan</a:t>
            </a:r>
            <a:endParaRPr kumimoji="0" lang="en-US" altLang="en-CN" sz="4800" b="0" i="0" strike="noStrike" kern="1200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NanumGothic" panose="020D0604000000000000" pitchFamily="34" charset="-127"/>
              <a:ea typeface="NanumGothic" panose="020D0604000000000000" pitchFamily="34" charset="-127"/>
              <a:cs typeface="+mj-cs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B81612F-09B8-E8EE-E3CF-8FF0FCFB92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0462131"/>
              </p:ext>
            </p:extLst>
          </p:nvPr>
        </p:nvGraphicFramePr>
        <p:xfrm>
          <a:off x="838200" y="1920850"/>
          <a:ext cx="10515601" cy="4326656"/>
        </p:xfrm>
        <a:graphic>
          <a:graphicData uri="http://schemas.openxmlformats.org/drawingml/2006/table">
            <a:tbl>
              <a:tblPr bandRow="1"/>
              <a:tblGrid>
                <a:gridCol w="1647529">
                  <a:extLst>
                    <a:ext uri="{9D8B030D-6E8A-4147-A177-3AD203B41FA5}">
                      <a16:colId xmlns:a16="http://schemas.microsoft.com/office/drawing/2014/main" val="3360958026"/>
                    </a:ext>
                  </a:extLst>
                </a:gridCol>
                <a:gridCol w="5818294">
                  <a:extLst>
                    <a:ext uri="{9D8B030D-6E8A-4147-A177-3AD203B41FA5}">
                      <a16:colId xmlns:a16="http://schemas.microsoft.com/office/drawing/2014/main" val="2339539344"/>
                    </a:ext>
                  </a:extLst>
                </a:gridCol>
                <a:gridCol w="1330794">
                  <a:extLst>
                    <a:ext uri="{9D8B030D-6E8A-4147-A177-3AD203B41FA5}">
                      <a16:colId xmlns:a16="http://schemas.microsoft.com/office/drawing/2014/main" val="4070042933"/>
                    </a:ext>
                  </a:extLst>
                </a:gridCol>
                <a:gridCol w="1021660">
                  <a:extLst>
                    <a:ext uri="{9D8B030D-6E8A-4147-A177-3AD203B41FA5}">
                      <a16:colId xmlns:a16="http://schemas.microsoft.com/office/drawing/2014/main" val="621935069"/>
                    </a:ext>
                  </a:extLst>
                </a:gridCol>
                <a:gridCol w="697324">
                  <a:extLst>
                    <a:ext uri="{9D8B030D-6E8A-4147-A177-3AD203B41FA5}">
                      <a16:colId xmlns:a16="http://schemas.microsoft.com/office/drawing/2014/main" val="2053978066"/>
                    </a:ext>
                  </a:extLst>
                </a:gridCol>
              </a:tblGrid>
              <a:tr h="484884">
                <a:tc>
                  <a:txBody>
                    <a:bodyPr/>
                    <a:lstStyle/>
                    <a:p>
                      <a:pPr algn="l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Task</a:t>
                      </a:r>
                      <a:endParaRPr lang="en-US" sz="2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1355" marR="101355" marT="101355" marB="10135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Summary</a:t>
                      </a:r>
                      <a:endParaRPr lang="en-US" sz="2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1355" marR="101355" marT="101355" marB="10135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Deadline</a:t>
                      </a:r>
                      <a:endParaRPr lang="en-US" sz="2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1355" marR="101355" marT="101355" marB="10135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Yangkang</a:t>
                      </a:r>
                      <a:endParaRPr lang="en-US" sz="2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1355" marR="101355" marT="101355" marB="10135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Dean</a:t>
                      </a:r>
                      <a:endParaRPr lang="en-US" sz="2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1355" marR="101355" marT="101355" marB="10135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0574329"/>
                  </a:ext>
                </a:extLst>
              </a:tr>
              <a:tr h="484884">
                <a:tc>
                  <a:txBody>
                    <a:bodyPr/>
                    <a:lstStyle/>
                    <a:p>
                      <a:pPr algn="l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 dirty="0">
                          <a:effectLst/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Data exploration</a:t>
                      </a:r>
                      <a:endParaRPr lang="en-US" sz="2900" b="0" i="0" u="none" strike="noStrike" dirty="0">
                        <a:effectLst/>
                        <a:highlight>
                          <a:srgbClr val="FFFF00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101355" marR="101355" marT="101355" marB="10135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 dirty="0">
                          <a:effectLst/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Visually explore qualities of dataset </a:t>
                      </a:r>
                      <a:endParaRPr lang="en-US" sz="2900" b="0" i="0" u="none" strike="noStrike" dirty="0">
                        <a:effectLst/>
                        <a:highlight>
                          <a:srgbClr val="FFFF00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101355" marR="101355" marT="101355" marB="10135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>
                          <a:effectLst/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Feb. 3</a:t>
                      </a:r>
                      <a:endParaRPr lang="en-US" sz="2900" b="0" i="0" u="none" strike="noStrike">
                        <a:effectLst/>
                        <a:highlight>
                          <a:srgbClr val="FFFF00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101355" marR="101355" marT="101355" marB="10135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>
                          <a:effectLst/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X</a:t>
                      </a:r>
                      <a:endParaRPr lang="en-US" sz="2900" b="0" i="0" u="none" strike="noStrike">
                        <a:effectLst/>
                        <a:highlight>
                          <a:srgbClr val="FFFF00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101355" marR="101355" marT="101355" marB="10135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>
                          <a:effectLst/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X</a:t>
                      </a:r>
                      <a:endParaRPr lang="en-US" sz="2900" b="0" i="0" u="none" strike="noStrike">
                        <a:effectLst/>
                        <a:highlight>
                          <a:srgbClr val="FFFF00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101355" marR="101355" marT="101355" marB="10135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7765117"/>
                  </a:ext>
                </a:extLst>
              </a:tr>
              <a:tr h="708676">
                <a:tc>
                  <a:txBody>
                    <a:bodyPr/>
                    <a:lstStyle/>
                    <a:p>
                      <a:pPr algn="l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>
                          <a:effectLst/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Apply gridding algorithm</a:t>
                      </a:r>
                      <a:endParaRPr lang="en-US" sz="2900" b="0" i="0" u="none" strike="noStrike">
                        <a:effectLst/>
                        <a:highlight>
                          <a:srgbClr val="FFFF00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101355" marR="101355" marT="101355" marB="10135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 dirty="0">
                          <a:effectLst/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Implement </a:t>
                      </a:r>
                      <a:r>
                        <a:rPr lang="en-US" sz="1300" b="0" i="0" u="none" strike="noStrike" dirty="0" err="1">
                          <a:effectLst/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stixel</a:t>
                      </a:r>
                      <a:r>
                        <a:rPr lang="en-US" sz="1300" b="0" i="0" u="none" strike="noStrike" dirty="0">
                          <a:effectLst/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 generation algorithm from </a:t>
                      </a:r>
                      <a:r>
                        <a:rPr lang="en-US" sz="1300" b="0" i="0" u="none" strike="noStrike" dirty="0" err="1">
                          <a:effectLst/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AdaSTEM</a:t>
                      </a:r>
                      <a:r>
                        <a:rPr lang="en-US" sz="1300" b="0" i="0" u="none" strike="noStrike" dirty="0">
                          <a:effectLst/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 paper</a:t>
                      </a:r>
                      <a:endParaRPr lang="en-US" sz="2900" b="0" i="0" u="none" strike="noStrike" dirty="0">
                        <a:effectLst/>
                        <a:highlight>
                          <a:srgbClr val="FFFF00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101355" marR="101355" marT="101355" marB="10135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 dirty="0">
                          <a:effectLst/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Feb. 7</a:t>
                      </a:r>
                      <a:endParaRPr lang="en-US" sz="2900" b="0" i="0" u="none" strike="noStrike" dirty="0">
                        <a:effectLst/>
                        <a:highlight>
                          <a:srgbClr val="FFFF00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101355" marR="101355" marT="101355" marB="10135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 dirty="0">
                          <a:effectLst/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X</a:t>
                      </a:r>
                      <a:endParaRPr lang="en-US" sz="2900" b="0" i="0" u="none" strike="noStrike" dirty="0">
                        <a:effectLst/>
                        <a:highlight>
                          <a:srgbClr val="FFFF00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101355" marR="101355" marT="101355" marB="10135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 dirty="0">
                          <a:effectLst/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 </a:t>
                      </a:r>
                      <a:endParaRPr lang="en-US" sz="2900" b="0" i="0" u="none" strike="noStrike" dirty="0">
                        <a:effectLst/>
                        <a:highlight>
                          <a:srgbClr val="FFFF00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101355" marR="101355" marT="101355" marB="10135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83414867"/>
                  </a:ext>
                </a:extLst>
              </a:tr>
              <a:tr h="484884">
                <a:tc>
                  <a:txBody>
                    <a:bodyPr/>
                    <a:lstStyle/>
                    <a:p>
                      <a:pPr algn="l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 dirty="0">
                          <a:effectLst/>
                          <a:highlight>
                            <a:srgbClr val="00FFFF"/>
                          </a:highlight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Supervised learning</a:t>
                      </a:r>
                      <a:endParaRPr lang="en-US" sz="2900" b="0" i="0" u="none" strike="noStrike" dirty="0">
                        <a:effectLst/>
                        <a:highlight>
                          <a:srgbClr val="00FFFF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101355" marR="101355" marT="101355" marB="10135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 dirty="0">
                          <a:effectLst/>
                          <a:highlight>
                            <a:srgbClr val="00FFFF"/>
                          </a:highlight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Apply a variety of supervised learning models to the gridded data</a:t>
                      </a:r>
                      <a:endParaRPr lang="en-US" sz="2900" b="0" i="0" u="none" strike="noStrike" dirty="0">
                        <a:effectLst/>
                        <a:highlight>
                          <a:srgbClr val="00FFFF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101355" marR="101355" marT="101355" marB="10135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 dirty="0">
                          <a:effectLst/>
                          <a:highlight>
                            <a:srgbClr val="00FFFF"/>
                          </a:highlight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Feb. 14</a:t>
                      </a:r>
                      <a:endParaRPr lang="en-US" sz="2900" b="0" i="0" u="none" strike="noStrike" dirty="0">
                        <a:effectLst/>
                        <a:highlight>
                          <a:srgbClr val="00FFFF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101355" marR="101355" marT="101355" marB="10135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 dirty="0">
                          <a:effectLst/>
                          <a:highlight>
                            <a:srgbClr val="00FFFF"/>
                          </a:highlight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X</a:t>
                      </a:r>
                      <a:endParaRPr lang="en-US" sz="2900" b="0" i="0" u="none" strike="noStrike" dirty="0">
                        <a:effectLst/>
                        <a:highlight>
                          <a:srgbClr val="00FFFF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101355" marR="101355" marT="101355" marB="10135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 dirty="0">
                          <a:effectLst/>
                          <a:highlight>
                            <a:srgbClr val="00FFFF"/>
                          </a:highlight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X</a:t>
                      </a:r>
                      <a:endParaRPr lang="en-US" sz="2900" b="0" i="0" u="none" strike="noStrike" dirty="0">
                        <a:effectLst/>
                        <a:highlight>
                          <a:srgbClr val="00FFFF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101355" marR="101355" marT="101355" marB="10135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51396277"/>
                  </a:ext>
                </a:extLst>
              </a:tr>
              <a:tr h="484884">
                <a:tc>
                  <a:txBody>
                    <a:bodyPr/>
                    <a:lstStyle/>
                    <a:p>
                      <a:pPr algn="l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Prediction</a:t>
                      </a:r>
                      <a:endParaRPr lang="en-US" sz="2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1355" marR="101355" marT="101355" marB="10135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Create and evaluate predictions based on supervised learning models</a:t>
                      </a:r>
                      <a:endParaRPr lang="en-US" sz="2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1355" marR="101355" marT="101355" marB="10135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Feb. 18</a:t>
                      </a:r>
                      <a:endParaRPr lang="en-US" sz="2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1355" marR="101355" marT="101355" marB="10135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X</a:t>
                      </a:r>
                      <a:endParaRPr lang="en-US" sz="2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1355" marR="101355" marT="101355" marB="10135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X</a:t>
                      </a:r>
                      <a:endParaRPr lang="en-US" sz="2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1355" marR="101355" marT="101355" marB="10135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2256707"/>
                  </a:ext>
                </a:extLst>
              </a:tr>
              <a:tr h="708676">
                <a:tc>
                  <a:txBody>
                    <a:bodyPr/>
                    <a:lstStyle/>
                    <a:p>
                      <a:pPr algn="l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Unsupervised learning</a:t>
                      </a:r>
                      <a:endParaRPr lang="en-US" sz="2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1355" marR="101355" marT="101355" marB="10135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Perform unsupervised learning to extract insights from predictions made by unsupervised learning models</a:t>
                      </a:r>
                      <a:endParaRPr lang="en-US" sz="2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1355" marR="101355" marT="101355" marB="10135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Feb. 24</a:t>
                      </a:r>
                      <a:endParaRPr lang="en-US" sz="2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1355" marR="101355" marT="101355" marB="10135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 </a:t>
                      </a:r>
                      <a:endParaRPr lang="en-US" sz="2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1355" marR="101355" marT="101355" marB="10135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X</a:t>
                      </a:r>
                      <a:endParaRPr lang="en-US" sz="2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1355" marR="101355" marT="101355" marB="10135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17400667"/>
                  </a:ext>
                </a:extLst>
              </a:tr>
              <a:tr h="484884">
                <a:tc>
                  <a:txBody>
                    <a:bodyPr/>
                    <a:lstStyle/>
                    <a:p>
                      <a:pPr algn="l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Standups</a:t>
                      </a:r>
                      <a:endParaRPr lang="en-US" sz="2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1355" marR="101355" marT="101355" marB="10135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Prepare materials to show at standups based on work completed prior to the meeting</a:t>
                      </a:r>
                      <a:endParaRPr lang="en-US" sz="2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1355" marR="101355" marT="101355" marB="10135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Feb. 7, Feb. 21</a:t>
                      </a:r>
                      <a:endParaRPr lang="en-US" sz="2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1355" marR="101355" marT="101355" marB="10135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X</a:t>
                      </a:r>
                      <a:endParaRPr lang="en-US" sz="2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1355" marR="101355" marT="101355" marB="10135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X</a:t>
                      </a:r>
                      <a:endParaRPr lang="en-US" sz="2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1355" marR="101355" marT="101355" marB="10135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5919181"/>
                  </a:ext>
                </a:extLst>
              </a:tr>
              <a:tr h="484884">
                <a:tc>
                  <a:txBody>
                    <a:bodyPr/>
                    <a:lstStyle/>
                    <a:p>
                      <a:pPr algn="l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Report drafting</a:t>
                      </a:r>
                      <a:endParaRPr lang="en-US" sz="2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1355" marR="101355" marT="101355" marB="10135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Complete writing of final report </a:t>
                      </a:r>
                      <a:endParaRPr lang="en-US" sz="2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1355" marR="101355" marT="101355" marB="10135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Feb. 28</a:t>
                      </a:r>
                      <a:endParaRPr lang="en-US" sz="2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1355" marR="101355" marT="101355" marB="10135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X</a:t>
                      </a:r>
                      <a:endParaRPr lang="en-US" sz="2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1355" marR="101355" marT="101355" marB="10135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X</a:t>
                      </a:r>
                      <a:endParaRPr lang="en-US" sz="29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1355" marR="101355" marT="101355" marB="10135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40690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03971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D917D9B-B535-9E98-7922-F6E531830C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656" y="246683"/>
            <a:ext cx="7301908" cy="384009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B493D8E-83C0-B886-0011-F78CAEC9249A}"/>
              </a:ext>
            </a:extLst>
          </p:cNvPr>
          <p:cNvSpPr txBox="1"/>
          <p:nvPr/>
        </p:nvSpPr>
        <p:spPr>
          <a:xfrm>
            <a:off x="354090" y="4386470"/>
            <a:ext cx="72170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NanumGothic" panose="020D0604000000000000" pitchFamily="34" charset="-127"/>
                <a:ea typeface="NanumGothic" panose="020D0604000000000000" pitchFamily="34" charset="-127"/>
              </a:rPr>
              <a:t>https://birdsoftheworld.org/bow/species/y00475/cur/introduction</a:t>
            </a:r>
            <a:endParaRPr lang="en-CN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842B6B8-8EC9-9400-9323-4F58B4F564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9761" y="905566"/>
            <a:ext cx="3806621" cy="5455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9701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map&#10;&#10;Description automatically generated with medium confidence">
            <a:extLst>
              <a:ext uri="{FF2B5EF4-FFF2-40B4-BE49-F238E27FC236}">
                <a16:creationId xmlns:a16="http://schemas.microsoft.com/office/drawing/2014/main" id="{E9EB1E36-49B7-6E38-A379-1915056ACF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2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2217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DA2DF9A-2B6B-A90A-B7AC-AC9561494E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965" y="1262633"/>
            <a:ext cx="5763367" cy="45410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B662A91-2D77-0DF3-EC64-EE1AB6BF04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965" y="1262633"/>
            <a:ext cx="5289672" cy="4647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3584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D6B2849-1819-1CD7-B40D-CAE8D19428AD}"/>
              </a:ext>
            </a:extLst>
          </p:cNvPr>
          <p:cNvSpPr txBox="1"/>
          <p:nvPr/>
        </p:nvSpPr>
        <p:spPr>
          <a:xfrm>
            <a:off x="1311967" y="1683025"/>
            <a:ext cx="15937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No gridding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53BD178-65DC-EB38-4452-A18F729335D0}"/>
              </a:ext>
            </a:extLst>
          </p:cNvPr>
          <p:cNvCxnSpPr/>
          <p:nvPr/>
        </p:nvCxnSpPr>
        <p:spPr>
          <a:xfrm>
            <a:off x="1987827" y="2305878"/>
            <a:ext cx="0" cy="1113182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F0F1467-E165-67FB-1BBD-1F2BE4E53C00}"/>
              </a:ext>
            </a:extLst>
          </p:cNvPr>
          <p:cNvSpPr txBox="1"/>
          <p:nvPr/>
        </p:nvSpPr>
        <p:spPr>
          <a:xfrm>
            <a:off x="992713" y="3641803"/>
            <a:ext cx="2255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Supervised learning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B30C701-043D-C4BD-6A4C-4107F639F30F}"/>
              </a:ext>
            </a:extLst>
          </p:cNvPr>
          <p:cNvSpPr txBox="1"/>
          <p:nvPr/>
        </p:nvSpPr>
        <p:spPr>
          <a:xfrm>
            <a:off x="2858142" y="530087"/>
            <a:ext cx="8579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Data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B404D0-C996-979D-9714-EE18F9F1082C}"/>
              </a:ext>
            </a:extLst>
          </p:cNvPr>
          <p:cNvSpPr txBox="1"/>
          <p:nvPr/>
        </p:nvSpPr>
        <p:spPr>
          <a:xfrm>
            <a:off x="3863011" y="1683025"/>
            <a:ext cx="12298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Gridding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4E9C2AD-B5F9-6DA2-DB92-A6575FAB9E7E}"/>
              </a:ext>
            </a:extLst>
          </p:cNvPr>
          <p:cNvCxnSpPr/>
          <p:nvPr/>
        </p:nvCxnSpPr>
        <p:spPr>
          <a:xfrm>
            <a:off x="4356200" y="2305878"/>
            <a:ext cx="0" cy="1113182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B532FA95-4231-53E4-C006-DA635BF3DE97}"/>
              </a:ext>
            </a:extLst>
          </p:cNvPr>
          <p:cNvSpPr txBox="1"/>
          <p:nvPr/>
        </p:nvSpPr>
        <p:spPr>
          <a:xfrm>
            <a:off x="3225704" y="3641803"/>
            <a:ext cx="2255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Supervised learning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849D0FB-2E86-3FD4-F644-C0CBB99E54D0}"/>
              </a:ext>
            </a:extLst>
          </p:cNvPr>
          <p:cNvCxnSpPr/>
          <p:nvPr/>
        </p:nvCxnSpPr>
        <p:spPr>
          <a:xfrm>
            <a:off x="4356200" y="4011135"/>
            <a:ext cx="0" cy="1113182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A7F19C4-5428-5497-8B55-E975E198DAD2}"/>
              </a:ext>
            </a:extLst>
          </p:cNvPr>
          <p:cNvSpPr txBox="1"/>
          <p:nvPr/>
        </p:nvSpPr>
        <p:spPr>
          <a:xfrm>
            <a:off x="4584662" y="4442935"/>
            <a:ext cx="1202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ensemble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6679ED8F-DC58-DC61-7FF0-A157CA0816FF}"/>
              </a:ext>
            </a:extLst>
          </p:cNvPr>
          <p:cNvSpPr/>
          <p:nvPr/>
        </p:nvSpPr>
        <p:spPr>
          <a:xfrm>
            <a:off x="940909" y="5493649"/>
            <a:ext cx="4982807" cy="69655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evaluation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123E56F-E578-36C2-C893-51A97143515B}"/>
              </a:ext>
            </a:extLst>
          </p:cNvPr>
          <p:cNvCxnSpPr>
            <a:cxnSpLocks/>
            <a:endCxn id="4" idx="0"/>
          </p:cNvCxnSpPr>
          <p:nvPr/>
        </p:nvCxnSpPr>
        <p:spPr>
          <a:xfrm flipH="1">
            <a:off x="2108820" y="1192696"/>
            <a:ext cx="716192" cy="490329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1C10169-F8E0-6758-A3F3-B80ECFF535FB}"/>
              </a:ext>
            </a:extLst>
          </p:cNvPr>
          <p:cNvCxnSpPr>
            <a:cxnSpLocks/>
            <a:endCxn id="9" idx="0"/>
          </p:cNvCxnSpPr>
          <p:nvPr/>
        </p:nvCxnSpPr>
        <p:spPr>
          <a:xfrm>
            <a:off x="3522479" y="1214495"/>
            <a:ext cx="955444" cy="46853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064AF4E-104B-C03D-C10D-58BA2A436899}"/>
              </a:ext>
            </a:extLst>
          </p:cNvPr>
          <p:cNvCxnSpPr>
            <a:cxnSpLocks/>
          </p:cNvCxnSpPr>
          <p:nvPr/>
        </p:nvCxnSpPr>
        <p:spPr>
          <a:xfrm flipV="1">
            <a:off x="5786665" y="2078862"/>
            <a:ext cx="1515284" cy="2548739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27F055BF-52D0-B2D5-F2BF-8A252107C77C}"/>
              </a:ext>
            </a:extLst>
          </p:cNvPr>
          <p:cNvSpPr txBox="1"/>
          <p:nvPr/>
        </p:nvSpPr>
        <p:spPr>
          <a:xfrm>
            <a:off x="7301949" y="1709530"/>
            <a:ext cx="35830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Predict (adjust observation bias)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406C090-68F4-5078-8895-3C4235667034}"/>
              </a:ext>
            </a:extLst>
          </p:cNvPr>
          <p:cNvCxnSpPr>
            <a:cxnSpLocks/>
          </p:cNvCxnSpPr>
          <p:nvPr/>
        </p:nvCxnSpPr>
        <p:spPr>
          <a:xfrm>
            <a:off x="8840685" y="2182767"/>
            <a:ext cx="0" cy="1459036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FED6F0E3-E816-7904-F7F1-4DF9758015BD}"/>
              </a:ext>
            </a:extLst>
          </p:cNvPr>
          <p:cNvSpPr txBox="1"/>
          <p:nvPr/>
        </p:nvSpPr>
        <p:spPr>
          <a:xfrm>
            <a:off x="9024731" y="2539303"/>
            <a:ext cx="26645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Reduce data volumn &amp; </a:t>
            </a:r>
          </a:p>
          <a:p>
            <a:r>
              <a:rPr lang="en-CN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dimension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AA3F994-E02F-FE1A-42A2-9D60CF6DE12B}"/>
              </a:ext>
            </a:extLst>
          </p:cNvPr>
          <p:cNvSpPr txBox="1"/>
          <p:nvPr/>
        </p:nvSpPr>
        <p:spPr>
          <a:xfrm>
            <a:off x="6903381" y="3768804"/>
            <a:ext cx="5043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Clustering different species’ migration pattern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72FD3CF-B5CE-F309-F597-083330DF183A}"/>
              </a:ext>
            </a:extLst>
          </p:cNvPr>
          <p:cNvCxnSpPr>
            <a:cxnSpLocks/>
          </p:cNvCxnSpPr>
          <p:nvPr/>
        </p:nvCxnSpPr>
        <p:spPr>
          <a:xfrm>
            <a:off x="8848795" y="4139191"/>
            <a:ext cx="0" cy="1214687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2D74E65E-809E-32FB-246A-43A4791BB22D}"/>
              </a:ext>
            </a:extLst>
          </p:cNvPr>
          <p:cNvSpPr/>
          <p:nvPr/>
        </p:nvSpPr>
        <p:spPr>
          <a:xfrm>
            <a:off x="6408406" y="5493649"/>
            <a:ext cx="4982807" cy="69655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evaluation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027A32A-5416-1896-6CBC-7C2EEBA4F105}"/>
              </a:ext>
            </a:extLst>
          </p:cNvPr>
          <p:cNvCxnSpPr>
            <a:cxnSpLocks/>
          </p:cNvCxnSpPr>
          <p:nvPr/>
        </p:nvCxnSpPr>
        <p:spPr>
          <a:xfrm>
            <a:off x="4204420" y="1148126"/>
            <a:ext cx="4407971" cy="530303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46080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54BC5CB5-4585-AD53-ABA2-E7DB303BDB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kumimoji="1" lang="en-US" altLang="zh-CN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QuadTree</a:t>
            </a:r>
            <a:r>
              <a:rPr kumimoji="1" lang="en-US" altLang="zh-CN" dirty="0">
                <a:latin typeface="NanumGothic" panose="020D0604000000000000" pitchFamily="34" charset="-127"/>
                <a:ea typeface="NanumGothic" panose="020D0604000000000000" pitchFamily="34" charset="-127"/>
              </a:rPr>
              <a:t> implementation</a:t>
            </a:r>
            <a:endParaRPr kumimoji="1" lang="zh-CN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01132BC-1E30-A634-1CC4-1E7D948EB172}"/>
              </a:ext>
            </a:extLst>
          </p:cNvPr>
          <p:cNvSpPr txBox="1"/>
          <p:nvPr/>
        </p:nvSpPr>
        <p:spPr>
          <a:xfrm>
            <a:off x="8993859" y="1824258"/>
            <a:ext cx="2529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NanumGothic" panose="020D0604000000000000" pitchFamily="34" charset="-127"/>
                <a:ea typeface="NanumGothic" panose="020D0604000000000000" pitchFamily="34" charset="-127"/>
              </a:rPr>
              <a:t>100 spatial ensembles</a:t>
            </a:r>
            <a:endParaRPr kumimoji="1" lang="zh-CN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3ED613F-5223-574B-1C74-9C21EBF10B7A}"/>
              </a:ext>
            </a:extLst>
          </p:cNvPr>
          <p:cNvSpPr txBox="1"/>
          <p:nvPr/>
        </p:nvSpPr>
        <p:spPr>
          <a:xfrm>
            <a:off x="8668741" y="2973426"/>
            <a:ext cx="34975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>
                <a:latin typeface="NanumGothic" panose="020D0604000000000000" pitchFamily="34" charset="-127"/>
                <a:ea typeface="NanumGothic" panose="020D0604000000000000" pitchFamily="34" charset="-127"/>
              </a:rPr>
              <a:t>Thousands of </a:t>
            </a:r>
            <a:r>
              <a:rPr kumimoji="1" lang="en-US" altLang="zh-CN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stixels</a:t>
            </a:r>
            <a:r>
              <a:rPr kumimoji="1" lang="en-US" altLang="zh-CN" dirty="0">
                <a:latin typeface="NanumGothic" panose="020D0604000000000000" pitchFamily="34" charset="-127"/>
                <a:ea typeface="NanumGothic" panose="020D0604000000000000" pitchFamily="34" charset="-127"/>
              </a:rPr>
              <a:t> for each ensembles</a:t>
            </a:r>
          </a:p>
          <a:p>
            <a:pPr algn="ctr"/>
            <a:r>
              <a:rPr kumimoji="1" lang="en-US" altLang="zh-CN" dirty="0">
                <a:latin typeface="NanumGothic" panose="020D0604000000000000" pitchFamily="34" charset="-127"/>
                <a:ea typeface="NanumGothic" panose="020D0604000000000000" pitchFamily="34" charset="-127"/>
              </a:rPr>
              <a:t>    (spatial temporal pixel)</a:t>
            </a:r>
            <a:endParaRPr kumimoji="1" lang="zh-CN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4C81E07-8B00-6675-9722-A4C343C566AF}"/>
              </a:ext>
            </a:extLst>
          </p:cNvPr>
          <p:cNvSpPr txBox="1"/>
          <p:nvPr/>
        </p:nvSpPr>
        <p:spPr>
          <a:xfrm>
            <a:off x="8851214" y="4676593"/>
            <a:ext cx="29282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>
                <a:latin typeface="NanumGothic" panose="020D0604000000000000" pitchFamily="34" charset="-127"/>
                <a:ea typeface="NanumGothic" panose="020D0604000000000000" pitchFamily="34" charset="-127"/>
              </a:rPr>
              <a:t>One base learning model for each </a:t>
            </a:r>
            <a:r>
              <a:rPr kumimoji="1" lang="en-US" altLang="zh-CN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stixel</a:t>
            </a:r>
            <a:endParaRPr kumimoji="1" lang="zh-CN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8" name="下箭头 7">
            <a:extLst>
              <a:ext uri="{FF2B5EF4-FFF2-40B4-BE49-F238E27FC236}">
                <a16:creationId xmlns:a16="http://schemas.microsoft.com/office/drawing/2014/main" id="{10A22B34-51F5-744F-7F49-DFE1526AB73F}"/>
              </a:ext>
            </a:extLst>
          </p:cNvPr>
          <p:cNvSpPr/>
          <p:nvPr/>
        </p:nvSpPr>
        <p:spPr>
          <a:xfrm>
            <a:off x="10066549" y="2390611"/>
            <a:ext cx="376685" cy="39188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9" name="下箭头 8">
            <a:extLst>
              <a:ext uri="{FF2B5EF4-FFF2-40B4-BE49-F238E27FC236}">
                <a16:creationId xmlns:a16="http://schemas.microsoft.com/office/drawing/2014/main" id="{33AA6E10-4DD4-17F2-C4BE-04C64946D9E9}"/>
              </a:ext>
            </a:extLst>
          </p:cNvPr>
          <p:cNvSpPr/>
          <p:nvPr/>
        </p:nvSpPr>
        <p:spPr>
          <a:xfrm>
            <a:off x="10066549" y="4175868"/>
            <a:ext cx="376685" cy="39188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10" name="图片 10">
            <a:extLst>
              <a:ext uri="{FF2B5EF4-FFF2-40B4-BE49-F238E27FC236}">
                <a16:creationId xmlns:a16="http://schemas.microsoft.com/office/drawing/2014/main" id="{02AD22C4-1393-1A42-FCE5-C67446DF6A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962" y="1690688"/>
            <a:ext cx="7863779" cy="4096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0926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E9B118-57D1-EAAA-46FC-72BE9F3C9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QuadTree</a:t>
            </a:r>
            <a:r>
              <a:rPr kumimoji="1" lang="en-US" altLang="zh-CN" dirty="0">
                <a:latin typeface="NanumGothic" panose="020D0604000000000000" pitchFamily="34" charset="-127"/>
                <a:ea typeface="NanumGothic" panose="020D0604000000000000" pitchFamily="34" charset="-127"/>
              </a:rPr>
              <a:t> implementation</a:t>
            </a:r>
            <a:endParaRPr kumimoji="1" lang="zh-CN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7FF1041-40DF-2AE2-A777-E3D7584E0BC7}"/>
              </a:ext>
            </a:extLst>
          </p:cNvPr>
          <p:cNvSpPr txBox="1"/>
          <p:nvPr/>
        </p:nvSpPr>
        <p:spPr>
          <a:xfrm>
            <a:off x="8993859" y="1824258"/>
            <a:ext cx="2529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NanumGothic" panose="020D0604000000000000" pitchFamily="34" charset="-127"/>
                <a:ea typeface="NanumGothic" panose="020D0604000000000000" pitchFamily="34" charset="-127"/>
              </a:rPr>
              <a:t>100 spatial ensembles</a:t>
            </a:r>
            <a:endParaRPr kumimoji="1" lang="zh-CN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34E588E-D199-BBF1-9180-8EA704D0781E}"/>
              </a:ext>
            </a:extLst>
          </p:cNvPr>
          <p:cNvSpPr txBox="1"/>
          <p:nvPr/>
        </p:nvSpPr>
        <p:spPr>
          <a:xfrm>
            <a:off x="8668741" y="2973426"/>
            <a:ext cx="34975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>
                <a:latin typeface="NanumGothic" panose="020D0604000000000000" pitchFamily="34" charset="-127"/>
                <a:ea typeface="NanumGothic" panose="020D0604000000000000" pitchFamily="34" charset="-127"/>
              </a:rPr>
              <a:t>Thousands of </a:t>
            </a:r>
            <a:r>
              <a:rPr kumimoji="1" lang="en-US" altLang="zh-CN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stixels</a:t>
            </a:r>
            <a:r>
              <a:rPr kumimoji="1" lang="en-US" altLang="zh-CN" dirty="0">
                <a:latin typeface="NanumGothic" panose="020D0604000000000000" pitchFamily="34" charset="-127"/>
                <a:ea typeface="NanumGothic" panose="020D0604000000000000" pitchFamily="34" charset="-127"/>
              </a:rPr>
              <a:t> for each ensembles</a:t>
            </a:r>
          </a:p>
          <a:p>
            <a:pPr algn="ctr"/>
            <a:r>
              <a:rPr kumimoji="1" lang="en-US" altLang="zh-CN" dirty="0">
                <a:latin typeface="NanumGothic" panose="020D0604000000000000" pitchFamily="34" charset="-127"/>
                <a:ea typeface="NanumGothic" panose="020D0604000000000000" pitchFamily="34" charset="-127"/>
              </a:rPr>
              <a:t>    (spatial temporal pixel)</a:t>
            </a:r>
            <a:endParaRPr kumimoji="1" lang="zh-CN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5BFBAD9-4BC6-6C9F-DCAF-9070C4794F82}"/>
              </a:ext>
            </a:extLst>
          </p:cNvPr>
          <p:cNvSpPr txBox="1"/>
          <p:nvPr/>
        </p:nvSpPr>
        <p:spPr>
          <a:xfrm>
            <a:off x="8851214" y="4676593"/>
            <a:ext cx="29282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>
                <a:latin typeface="NanumGothic" panose="020D0604000000000000" pitchFamily="34" charset="-127"/>
                <a:ea typeface="NanumGothic" panose="020D0604000000000000" pitchFamily="34" charset="-127"/>
              </a:rPr>
              <a:t>One base learning model for each </a:t>
            </a:r>
            <a:r>
              <a:rPr kumimoji="1" lang="en-US" altLang="zh-CN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stixel</a:t>
            </a:r>
            <a:endParaRPr kumimoji="1" lang="zh-CN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8" name="下箭头 7">
            <a:extLst>
              <a:ext uri="{FF2B5EF4-FFF2-40B4-BE49-F238E27FC236}">
                <a16:creationId xmlns:a16="http://schemas.microsoft.com/office/drawing/2014/main" id="{934C9D40-3420-9B88-F94F-C7202045AF88}"/>
              </a:ext>
            </a:extLst>
          </p:cNvPr>
          <p:cNvSpPr/>
          <p:nvPr/>
        </p:nvSpPr>
        <p:spPr>
          <a:xfrm>
            <a:off x="10066549" y="2390611"/>
            <a:ext cx="376685" cy="39188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9" name="下箭头 8">
            <a:extLst>
              <a:ext uri="{FF2B5EF4-FFF2-40B4-BE49-F238E27FC236}">
                <a16:creationId xmlns:a16="http://schemas.microsoft.com/office/drawing/2014/main" id="{1A07D462-BF21-005A-03A1-AA7D6CF247BA}"/>
              </a:ext>
            </a:extLst>
          </p:cNvPr>
          <p:cNvSpPr/>
          <p:nvPr/>
        </p:nvSpPr>
        <p:spPr>
          <a:xfrm>
            <a:off x="10066549" y="4175868"/>
            <a:ext cx="376685" cy="39188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F95C4CAE-0DBF-10E4-A5EA-5299D2C97F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663" y="1690687"/>
            <a:ext cx="7940078" cy="412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0019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B3429CC-FF5A-216E-2F00-0BE9AA12F944}"/>
              </a:ext>
            </a:extLst>
          </p:cNvPr>
          <p:cNvSpPr txBox="1"/>
          <p:nvPr/>
        </p:nvSpPr>
        <p:spPr>
          <a:xfrm>
            <a:off x="2673713" y="297712"/>
            <a:ext cx="1122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>
                <a:latin typeface="NanumGothic" panose="020D0604000000000000" pitchFamily="34" charset="-127"/>
                <a:ea typeface="NanumGothic" panose="020D0604000000000000" pitchFamily="34" charset="-127"/>
              </a:rPr>
              <a:t>Gridding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B532417-1256-1D8E-F074-8EDE85EC281A}"/>
              </a:ext>
            </a:extLst>
          </p:cNvPr>
          <p:cNvCxnSpPr>
            <a:cxnSpLocks/>
          </p:cNvCxnSpPr>
          <p:nvPr/>
        </p:nvCxnSpPr>
        <p:spPr>
          <a:xfrm>
            <a:off x="3162811" y="988828"/>
            <a:ext cx="0" cy="156830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内容占位符 3" descr="地图的截图&#10;&#10;中度可信度描述已自动生成">
            <a:extLst>
              <a:ext uri="{FF2B5EF4-FFF2-40B4-BE49-F238E27FC236}">
                <a16:creationId xmlns:a16="http://schemas.microsoft.com/office/drawing/2014/main" id="{56D20911-2B2C-A74A-0474-53227C2BAB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84" r="4154"/>
          <a:stretch/>
        </p:blipFill>
        <p:spPr>
          <a:xfrm>
            <a:off x="3498491" y="906253"/>
            <a:ext cx="2483961" cy="139696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4E40243-1634-A139-AB0A-A08E668FBF30}"/>
              </a:ext>
            </a:extLst>
          </p:cNvPr>
          <p:cNvSpPr/>
          <p:nvPr/>
        </p:nvSpPr>
        <p:spPr>
          <a:xfrm>
            <a:off x="1089462" y="2721935"/>
            <a:ext cx="967563" cy="9356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DC38C38-01B1-7F72-52B0-B94E376B1F10}"/>
              </a:ext>
            </a:extLst>
          </p:cNvPr>
          <p:cNvSpPr/>
          <p:nvPr/>
        </p:nvSpPr>
        <p:spPr>
          <a:xfrm rot="1805391">
            <a:off x="2601434" y="2721934"/>
            <a:ext cx="967563" cy="9356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7336FA0-5B05-09E2-5973-25B18DD8F001}"/>
              </a:ext>
            </a:extLst>
          </p:cNvPr>
          <p:cNvSpPr/>
          <p:nvPr/>
        </p:nvSpPr>
        <p:spPr>
          <a:xfrm rot="501676">
            <a:off x="4113406" y="2721935"/>
            <a:ext cx="967563" cy="9356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70E63AA-845F-7040-8EDB-969DAF362237}"/>
              </a:ext>
            </a:extLst>
          </p:cNvPr>
          <p:cNvSpPr/>
          <p:nvPr/>
        </p:nvSpPr>
        <p:spPr>
          <a:xfrm rot="20110936">
            <a:off x="5840443" y="2702286"/>
            <a:ext cx="967563" cy="9356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A025038-BC61-BE4E-3D23-04F28AEE4FD9}"/>
              </a:ext>
            </a:extLst>
          </p:cNvPr>
          <p:cNvSpPr txBox="1"/>
          <p:nvPr/>
        </p:nvSpPr>
        <p:spPr>
          <a:xfrm>
            <a:off x="1240459" y="3965944"/>
            <a:ext cx="742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>
                <a:latin typeface="NanumGothic" panose="020D0604000000000000" pitchFamily="34" charset="-127"/>
                <a:ea typeface="NanumGothic" panose="020D0604000000000000" pitchFamily="34" charset="-127"/>
              </a:rPr>
              <a:t>grid1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768F58B-C610-E5B7-61FB-FC2D42BBED97}"/>
              </a:ext>
            </a:extLst>
          </p:cNvPr>
          <p:cNvSpPr txBox="1"/>
          <p:nvPr/>
        </p:nvSpPr>
        <p:spPr>
          <a:xfrm>
            <a:off x="2698523" y="3965944"/>
            <a:ext cx="742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>
                <a:latin typeface="NanumGothic" panose="020D0604000000000000" pitchFamily="34" charset="-127"/>
                <a:ea typeface="NanumGothic" panose="020D0604000000000000" pitchFamily="34" charset="-127"/>
              </a:rPr>
              <a:t>grid2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67E5848-644A-9441-D929-53DEE0FE25F1}"/>
              </a:ext>
            </a:extLst>
          </p:cNvPr>
          <p:cNvSpPr txBox="1"/>
          <p:nvPr/>
        </p:nvSpPr>
        <p:spPr>
          <a:xfrm>
            <a:off x="4178590" y="3965944"/>
            <a:ext cx="742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>
                <a:latin typeface="NanumGothic" panose="020D0604000000000000" pitchFamily="34" charset="-127"/>
                <a:ea typeface="NanumGothic" panose="020D0604000000000000" pitchFamily="34" charset="-127"/>
              </a:rPr>
              <a:t>grid3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96AAC40-82E8-AFC5-8793-05357C5D7480}"/>
              </a:ext>
            </a:extLst>
          </p:cNvPr>
          <p:cNvSpPr txBox="1"/>
          <p:nvPr/>
        </p:nvSpPr>
        <p:spPr>
          <a:xfrm>
            <a:off x="5991440" y="3965944"/>
            <a:ext cx="742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>
                <a:latin typeface="NanumGothic" panose="020D0604000000000000" pitchFamily="34" charset="-127"/>
                <a:ea typeface="NanumGothic" panose="020D0604000000000000" pitchFamily="34" charset="-127"/>
              </a:rPr>
              <a:t>grid4</a:t>
            </a:r>
          </a:p>
        </p:txBody>
      </p: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1A79744F-4293-ACBA-7BF4-485EEEF6385D}"/>
              </a:ext>
            </a:extLst>
          </p:cNvPr>
          <p:cNvCxnSpPr>
            <a:cxnSpLocks/>
          </p:cNvCxnSpPr>
          <p:nvPr/>
        </p:nvCxnSpPr>
        <p:spPr>
          <a:xfrm>
            <a:off x="1562986" y="4412512"/>
            <a:ext cx="6209414" cy="1645233"/>
          </a:xfrm>
          <a:prstGeom prst="bentConnector3">
            <a:avLst>
              <a:gd name="adj1" fmla="val 171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F11A56CA-4CC5-2ABF-D615-4795AA9D39AC}"/>
              </a:ext>
            </a:extLst>
          </p:cNvPr>
          <p:cNvCxnSpPr>
            <a:cxnSpLocks/>
          </p:cNvCxnSpPr>
          <p:nvPr/>
        </p:nvCxnSpPr>
        <p:spPr>
          <a:xfrm>
            <a:off x="3021700" y="4432517"/>
            <a:ext cx="4750700" cy="1100326"/>
          </a:xfrm>
          <a:prstGeom prst="bentConnector3">
            <a:avLst>
              <a:gd name="adj1" fmla="val -134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B530F393-FC45-E735-698E-14033BDCAFB7}"/>
              </a:ext>
            </a:extLst>
          </p:cNvPr>
          <p:cNvCxnSpPr>
            <a:cxnSpLocks/>
          </p:cNvCxnSpPr>
          <p:nvPr/>
        </p:nvCxnSpPr>
        <p:spPr>
          <a:xfrm>
            <a:off x="4396648" y="4432517"/>
            <a:ext cx="3375752" cy="581525"/>
          </a:xfrm>
          <a:prstGeom prst="bentConnector3">
            <a:avLst>
              <a:gd name="adj1" fmla="val 235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5131B003-4DDF-73CD-07C0-C3BACD654F71}"/>
              </a:ext>
            </a:extLst>
          </p:cNvPr>
          <p:cNvSpPr txBox="1"/>
          <p:nvPr/>
        </p:nvSpPr>
        <p:spPr>
          <a:xfrm>
            <a:off x="5295589" y="4139977"/>
            <a:ext cx="401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>
                <a:latin typeface="NanumGothic" panose="020D0604000000000000" pitchFamily="34" charset="-127"/>
                <a:ea typeface="NanumGothic" panose="020D0604000000000000" pitchFamily="34" charset="-127"/>
              </a:rPr>
              <a:t>…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5CE6506-CA78-2D20-25B6-9F795730596A}"/>
              </a:ext>
            </a:extLst>
          </p:cNvPr>
          <p:cNvSpPr txBox="1"/>
          <p:nvPr/>
        </p:nvSpPr>
        <p:spPr>
          <a:xfrm>
            <a:off x="1965612" y="5688413"/>
            <a:ext cx="2462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>
                <a:latin typeface="NanumGothic" panose="020D0604000000000000" pitchFamily="34" charset="-127"/>
                <a:ea typeface="NanumGothic" panose="020D0604000000000000" pitchFamily="34" charset="-127"/>
              </a:rPr>
              <a:t>Supervised ML model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AE066E1-879B-901D-840B-0FCD8D90B2D2}"/>
              </a:ext>
            </a:extLst>
          </p:cNvPr>
          <p:cNvSpPr txBox="1"/>
          <p:nvPr/>
        </p:nvSpPr>
        <p:spPr>
          <a:xfrm>
            <a:off x="3425975" y="5169612"/>
            <a:ext cx="2462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>
                <a:latin typeface="NanumGothic" panose="020D0604000000000000" pitchFamily="34" charset="-127"/>
                <a:ea typeface="NanumGothic" panose="020D0604000000000000" pitchFamily="34" charset="-127"/>
              </a:rPr>
              <a:t>Supervised ML model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8F620E2-07FA-1AD5-DFEE-147344ACCC0A}"/>
              </a:ext>
            </a:extLst>
          </p:cNvPr>
          <p:cNvSpPr txBox="1"/>
          <p:nvPr/>
        </p:nvSpPr>
        <p:spPr>
          <a:xfrm>
            <a:off x="4532464" y="4612606"/>
            <a:ext cx="2462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>
                <a:latin typeface="NanumGothic" panose="020D0604000000000000" pitchFamily="34" charset="-127"/>
                <a:ea typeface="NanumGothic" panose="020D0604000000000000" pitchFamily="34" charset="-127"/>
              </a:rPr>
              <a:t>Supervised ML model</a:t>
            </a:r>
          </a:p>
        </p:txBody>
      </p:sp>
      <p:pic>
        <p:nvPicPr>
          <p:cNvPr id="37" name="内容占位符 3" descr="地图的截图&#10;&#10;中度可信度描述已自动生成">
            <a:extLst>
              <a:ext uri="{FF2B5EF4-FFF2-40B4-BE49-F238E27FC236}">
                <a16:creationId xmlns:a16="http://schemas.microsoft.com/office/drawing/2014/main" id="{41BED0BE-E896-4758-FEBA-3326EEBB56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84" r="4154"/>
          <a:stretch/>
        </p:blipFill>
        <p:spPr>
          <a:xfrm>
            <a:off x="8586900" y="3665857"/>
            <a:ext cx="2925401" cy="1645233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8261A4D8-6452-83FD-4C54-5A56CC6DAD0E}"/>
              </a:ext>
            </a:extLst>
          </p:cNvPr>
          <p:cNvSpPr txBox="1"/>
          <p:nvPr/>
        </p:nvSpPr>
        <p:spPr>
          <a:xfrm>
            <a:off x="8255977" y="5576642"/>
            <a:ext cx="39408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>
                <a:latin typeface="NanumGothic" panose="020D0604000000000000" pitchFamily="34" charset="-127"/>
                <a:ea typeface="NanumGothic" panose="020D0604000000000000" pitchFamily="34" charset="-127"/>
              </a:rPr>
              <a:t>Combine back. </a:t>
            </a:r>
          </a:p>
          <a:p>
            <a:r>
              <a:rPr lang="en-CN" dirty="0">
                <a:latin typeface="NanumGothic" panose="020D0604000000000000" pitchFamily="34" charset="-127"/>
                <a:ea typeface="NanumGothic" panose="020D0604000000000000" pitchFamily="34" charset="-127"/>
              </a:rPr>
              <a:t>Take the average across ensambles.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957459F-DB5C-AED7-A1CD-663BF2FD99BD}"/>
              </a:ext>
            </a:extLst>
          </p:cNvPr>
          <p:cNvSpPr txBox="1"/>
          <p:nvPr/>
        </p:nvSpPr>
        <p:spPr>
          <a:xfrm>
            <a:off x="3274830" y="6277764"/>
            <a:ext cx="1026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Training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00111CE-B147-EDBC-D740-97915A932DCB}"/>
              </a:ext>
            </a:extLst>
          </p:cNvPr>
          <p:cNvSpPr txBox="1"/>
          <p:nvPr/>
        </p:nvSpPr>
        <p:spPr>
          <a:xfrm>
            <a:off x="7986779" y="286781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>
                <a:latin typeface="NanumGothic" panose="020D0604000000000000" pitchFamily="34" charset="-127"/>
                <a:ea typeface="NanumGothic" panose="020D0604000000000000" pitchFamily="34" charset="-127"/>
              </a:rPr>
              <a:t>New data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FED718C4-BCBC-1B5A-5B03-6CE3CF31099F}"/>
              </a:ext>
            </a:extLst>
          </p:cNvPr>
          <p:cNvCxnSpPr>
            <a:cxnSpLocks/>
          </p:cNvCxnSpPr>
          <p:nvPr/>
        </p:nvCxnSpPr>
        <p:spPr>
          <a:xfrm>
            <a:off x="1906026" y="490203"/>
            <a:ext cx="750592" cy="0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D07B5FB8-50B7-35EC-3BF5-05F559BA1674}"/>
              </a:ext>
            </a:extLst>
          </p:cNvPr>
          <p:cNvSpPr txBox="1"/>
          <p:nvPr/>
        </p:nvSpPr>
        <p:spPr>
          <a:xfrm>
            <a:off x="391963" y="297712"/>
            <a:ext cx="1563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>
                <a:latin typeface="NanumGothic" panose="020D0604000000000000" pitchFamily="34" charset="-127"/>
                <a:ea typeface="NanumGothic" panose="020D0604000000000000" pitchFamily="34" charset="-127"/>
              </a:rPr>
              <a:t>Training data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F5AF644B-287D-C8C0-3D9A-BCC80BF0C259}"/>
              </a:ext>
            </a:extLst>
          </p:cNvPr>
          <p:cNvCxnSpPr>
            <a:cxnSpLocks/>
          </p:cNvCxnSpPr>
          <p:nvPr/>
        </p:nvCxnSpPr>
        <p:spPr>
          <a:xfrm flipH="1">
            <a:off x="3835807" y="482378"/>
            <a:ext cx="3936593" cy="7825"/>
          </a:xfrm>
          <a:prstGeom prst="straightConnector1">
            <a:avLst/>
          </a:prstGeom>
          <a:ln w="3492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BBDC722B-9BB3-801F-A813-9BA643888618}"/>
              </a:ext>
            </a:extLst>
          </p:cNvPr>
          <p:cNvCxnSpPr>
            <a:cxnSpLocks/>
          </p:cNvCxnSpPr>
          <p:nvPr/>
        </p:nvCxnSpPr>
        <p:spPr>
          <a:xfrm>
            <a:off x="7236187" y="3126921"/>
            <a:ext cx="1350713" cy="302079"/>
          </a:xfrm>
          <a:prstGeom prst="straightConnector1">
            <a:avLst/>
          </a:prstGeom>
          <a:ln w="3492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614DB5EF-F9DF-800E-9E38-269177C45439}"/>
              </a:ext>
            </a:extLst>
          </p:cNvPr>
          <p:cNvSpPr txBox="1"/>
          <p:nvPr/>
        </p:nvSpPr>
        <p:spPr>
          <a:xfrm>
            <a:off x="7504592" y="2705398"/>
            <a:ext cx="91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Predict</a:t>
            </a:r>
          </a:p>
        </p:txBody>
      </p:sp>
    </p:spTree>
    <p:extLst>
      <p:ext uri="{BB962C8B-B14F-4D97-AF65-F5344CB8AC3E}">
        <p14:creationId xmlns:p14="http://schemas.microsoft.com/office/powerpoint/2010/main" val="38306223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5820</TotalTime>
  <Words>318</Words>
  <Application>Microsoft Macintosh PowerPoint</Application>
  <PresentationFormat>Widescreen</PresentationFormat>
  <Paragraphs>115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NanumGothic</vt:lpstr>
      <vt:lpstr>NANUMGOTHIC EXTRABOLD</vt:lpstr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QuadTree implementation</vt:lpstr>
      <vt:lpstr>QuadTree implementation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Next week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陈 旸康</dc:creator>
  <cp:lastModifiedBy>陈 旸康</cp:lastModifiedBy>
  <cp:revision>55</cp:revision>
  <dcterms:created xsi:type="dcterms:W3CDTF">2023-02-06T12:28:59Z</dcterms:created>
  <dcterms:modified xsi:type="dcterms:W3CDTF">2023-02-24T10:25:45Z</dcterms:modified>
</cp:coreProperties>
</file>